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al" panose="020B0604020202020204" pitchFamily="34" charset="0"/>
      <p:regular r:id="rId18"/>
    </p:embeddedFont>
    <p:embeddedFont>
      <p:font typeface="Arial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4020202020204" charset="0"/>
      <p:regular r:id="rId24"/>
    </p:embeddedFont>
    <p:embeddedFont>
      <p:font typeface="Raleway Bold" panose="020B0604020202020204" charset="-5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7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image" Target="../media/image70.png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1.svg"/><Relationship Id="rId7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6.png"/><Relationship Id="rId3" Type="http://schemas.openxmlformats.org/officeDocument/2006/relationships/image" Target="../media/image84.png"/><Relationship Id="rId21" Type="http://schemas.openxmlformats.org/officeDocument/2006/relationships/image" Target="../media/image102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105.svg"/><Relationship Id="rId2" Type="http://schemas.openxmlformats.org/officeDocument/2006/relationships/image" Target="../media/image62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46.png"/><Relationship Id="rId5" Type="http://schemas.openxmlformats.org/officeDocument/2006/relationships/image" Target="../media/image86.png"/><Relationship Id="rId15" Type="http://schemas.openxmlformats.org/officeDocument/2006/relationships/image" Target="../media/image96.svg"/><Relationship Id="rId23" Type="http://schemas.openxmlformats.org/officeDocument/2006/relationships/image" Target="../media/image104.sv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4" Type="http://schemas.openxmlformats.org/officeDocument/2006/relationships/image" Target="../media/image85.sv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1.svg"/><Relationship Id="rId5" Type="http://schemas.openxmlformats.org/officeDocument/2006/relationships/image" Target="../media/image36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35.png"/><Relationship Id="rId9" Type="http://schemas.openxmlformats.org/officeDocument/2006/relationships/image" Target="../media/image4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12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6519" y="499168"/>
            <a:ext cx="14974962" cy="212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КАЗАХСКИЙ НАЦИОНАЛЬНЫЙ УНИВЕРСИТЕТ ИМЕНИ АЛЬ-ФАРАБИ </a:t>
            </a:r>
          </a:p>
          <a:p>
            <a:pPr algn="ctr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ЮРИДИЧЕСКИЙ ФАКУЛЬТЕТ </a:t>
            </a:r>
          </a:p>
          <a:p>
            <a:pPr algn="ctr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КАФЕДРА ТАМОЖЕННОГО, ФИНАНСОВОГО И ЭКОЛОГИЧЕСКОГО  ПРАВА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66716" y="3592103"/>
            <a:ext cx="9269776" cy="192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 dirty="0" err="1">
                <a:solidFill>
                  <a:srgbClr val="000000"/>
                </a:solidFill>
                <a:latin typeface="Arial Bold"/>
              </a:rPr>
              <a:t>Дисциплина</a:t>
            </a:r>
            <a:r>
              <a:rPr lang="en-US" sz="3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Bold"/>
              </a:rPr>
              <a:t>Земельное</a:t>
            </a:r>
            <a:r>
              <a:rPr lang="en-US" sz="3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 Bold"/>
              </a:rPr>
              <a:t>право</a:t>
            </a:r>
            <a:r>
              <a:rPr lang="en-US" sz="3000" dirty="0">
                <a:solidFill>
                  <a:srgbClr val="000000"/>
                </a:solidFill>
                <a:latin typeface="Arial Bold"/>
              </a:rPr>
              <a:t> </a:t>
            </a:r>
          </a:p>
          <a:p>
            <a:pPr algn="ctr">
              <a:lnSpc>
                <a:spcPts val="4860"/>
              </a:lnSpc>
            </a:pPr>
            <a:r>
              <a:rPr lang="en-US" sz="2700" dirty="0" err="1">
                <a:solidFill>
                  <a:srgbClr val="000000"/>
                </a:solidFill>
                <a:latin typeface="Arial"/>
              </a:rPr>
              <a:t>Лекция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 №13</a:t>
            </a:r>
          </a:p>
          <a:p>
            <a:pPr algn="ctr">
              <a:lnSpc>
                <a:spcPts val="4860"/>
              </a:lnSpc>
            </a:pPr>
            <a:r>
              <a:rPr lang="en-US" sz="2700" dirty="0" err="1">
                <a:solidFill>
                  <a:srgbClr val="000000"/>
                </a:solidFill>
                <a:latin typeface="Arial"/>
              </a:rPr>
              <a:t>Земли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/>
              </a:rPr>
              <a:t>лесного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/>
              </a:rPr>
              <a:t>фонда</a:t>
            </a:r>
            <a:endParaRPr lang="en-US" sz="27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62042" y="198057"/>
            <a:ext cx="3121756" cy="2938124"/>
          </a:xfrm>
          <a:custGeom>
            <a:avLst/>
            <a:gdLst/>
            <a:ahLst/>
            <a:cxnLst/>
            <a:rect l="l" t="t" r="r" b="b"/>
            <a:pathLst>
              <a:path w="3121756" h="2938124">
                <a:moveTo>
                  <a:pt x="0" y="0"/>
                </a:moveTo>
                <a:lnTo>
                  <a:pt x="3121757" y="0"/>
                </a:lnTo>
                <a:lnTo>
                  <a:pt x="3121757" y="2938123"/>
                </a:lnTo>
                <a:lnTo>
                  <a:pt x="0" y="293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E202B3-42CD-43EE-834B-73A04C4FB7D9}"/>
              </a:ext>
            </a:extLst>
          </p:cNvPr>
          <p:cNvSpPr/>
          <p:nvPr/>
        </p:nvSpPr>
        <p:spPr>
          <a:xfrm>
            <a:off x="1409700" y="7664174"/>
            <a:ext cx="9144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KZ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KZ" sz="24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k-KZ" sz="2400" dirty="0">
                <a:latin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Лектор: доктор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старший преподаватель  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Ережепкызы Роза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26530"/>
            <a:endParaRPr lang="ru-KZ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4EF3F-AB6E-422F-A5B0-7E3010A6B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202"/>
            <a:ext cx="1905000" cy="21317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24" y="6917207"/>
            <a:ext cx="9261472" cy="1614259"/>
          </a:xfrm>
          <a:custGeom>
            <a:avLst/>
            <a:gdLst/>
            <a:ahLst/>
            <a:cxnLst/>
            <a:rect l="l" t="t" r="r" b="b"/>
            <a:pathLst>
              <a:path w="9261472" h="1614259">
                <a:moveTo>
                  <a:pt x="0" y="0"/>
                </a:moveTo>
                <a:lnTo>
                  <a:pt x="9261471" y="0"/>
                </a:lnTo>
                <a:lnTo>
                  <a:pt x="9261471" y="1614259"/>
                </a:lnTo>
                <a:lnTo>
                  <a:pt x="0" y="1614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466138" cy="6322495"/>
          </a:xfrm>
          <a:custGeom>
            <a:avLst/>
            <a:gdLst/>
            <a:ahLst/>
            <a:cxnLst/>
            <a:rect l="l" t="t" r="r" b="b"/>
            <a:pathLst>
              <a:path w="3466138" h="6322495">
                <a:moveTo>
                  <a:pt x="0" y="0"/>
                </a:moveTo>
                <a:lnTo>
                  <a:pt x="3466138" y="0"/>
                </a:lnTo>
                <a:lnTo>
                  <a:pt x="3466138" y="6322495"/>
                </a:lnTo>
                <a:lnTo>
                  <a:pt x="0" y="6322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 l="-198434" t="-480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6676" y="0"/>
            <a:ext cx="3051324" cy="6322495"/>
          </a:xfrm>
          <a:custGeom>
            <a:avLst/>
            <a:gdLst/>
            <a:ahLst/>
            <a:cxnLst/>
            <a:rect l="l" t="t" r="r" b="b"/>
            <a:pathLst>
              <a:path w="3051324" h="6322495">
                <a:moveTo>
                  <a:pt x="0" y="0"/>
                </a:moveTo>
                <a:lnTo>
                  <a:pt x="3051324" y="0"/>
                </a:lnTo>
                <a:lnTo>
                  <a:pt x="3051324" y="6322495"/>
                </a:lnTo>
                <a:lnTo>
                  <a:pt x="0" y="6322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 t="-48091" r="-2390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503" y="6917207"/>
            <a:ext cx="18414997" cy="3433296"/>
          </a:xfrm>
          <a:custGeom>
            <a:avLst/>
            <a:gdLst/>
            <a:ahLst/>
            <a:cxnLst/>
            <a:rect l="l" t="t" r="r" b="b"/>
            <a:pathLst>
              <a:path w="18414997" h="3433296">
                <a:moveTo>
                  <a:pt x="0" y="0"/>
                </a:moveTo>
                <a:lnTo>
                  <a:pt x="18414997" y="0"/>
                </a:lnTo>
                <a:lnTo>
                  <a:pt x="18414997" y="3433296"/>
                </a:lnTo>
                <a:lnTo>
                  <a:pt x="0" y="3433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50231" y="5806307"/>
            <a:ext cx="8134350" cy="4480693"/>
          </a:xfrm>
          <a:custGeom>
            <a:avLst/>
            <a:gdLst/>
            <a:ahLst/>
            <a:cxnLst/>
            <a:rect l="l" t="t" r="r" b="b"/>
            <a:pathLst>
              <a:path w="8134350" h="4480693">
                <a:moveTo>
                  <a:pt x="0" y="0"/>
                </a:moveTo>
                <a:lnTo>
                  <a:pt x="8134350" y="0"/>
                </a:lnTo>
                <a:lnTo>
                  <a:pt x="8134350" y="4480693"/>
                </a:lnTo>
                <a:lnTo>
                  <a:pt x="0" y="4480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796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3470" y="5609892"/>
            <a:ext cx="5686425" cy="4677108"/>
          </a:xfrm>
          <a:custGeom>
            <a:avLst/>
            <a:gdLst/>
            <a:ahLst/>
            <a:cxnLst/>
            <a:rect l="l" t="t" r="r" b="b"/>
            <a:pathLst>
              <a:path w="5686425" h="4677108">
                <a:moveTo>
                  <a:pt x="0" y="0"/>
                </a:moveTo>
                <a:lnTo>
                  <a:pt x="5686425" y="0"/>
                </a:lnTo>
                <a:lnTo>
                  <a:pt x="5686425" y="4677108"/>
                </a:lnTo>
                <a:lnTo>
                  <a:pt x="0" y="4677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34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3503" y="1578493"/>
            <a:ext cx="3408331" cy="1660436"/>
          </a:xfrm>
          <a:custGeom>
            <a:avLst/>
            <a:gdLst/>
            <a:ahLst/>
            <a:cxnLst/>
            <a:rect l="l" t="t" r="r" b="b"/>
            <a:pathLst>
              <a:path w="3408331" h="1660436">
                <a:moveTo>
                  <a:pt x="0" y="0"/>
                </a:moveTo>
                <a:lnTo>
                  <a:pt x="3408331" y="0"/>
                </a:lnTo>
                <a:lnTo>
                  <a:pt x="3408331" y="1660436"/>
                </a:lnTo>
                <a:lnTo>
                  <a:pt x="0" y="1660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1950" y="4437069"/>
            <a:ext cx="963616" cy="997334"/>
          </a:xfrm>
          <a:custGeom>
            <a:avLst/>
            <a:gdLst/>
            <a:ahLst/>
            <a:cxnLst/>
            <a:rect l="l" t="t" r="r" b="b"/>
            <a:pathLst>
              <a:path w="963616" h="997334">
                <a:moveTo>
                  <a:pt x="0" y="0"/>
                </a:moveTo>
                <a:lnTo>
                  <a:pt x="963616" y="0"/>
                </a:lnTo>
                <a:lnTo>
                  <a:pt x="963616" y="997334"/>
                </a:lnTo>
                <a:lnTo>
                  <a:pt x="0" y="997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54863" y="4437069"/>
            <a:ext cx="963616" cy="997334"/>
          </a:xfrm>
          <a:custGeom>
            <a:avLst/>
            <a:gdLst/>
            <a:ahLst/>
            <a:cxnLst/>
            <a:rect l="l" t="t" r="r" b="b"/>
            <a:pathLst>
              <a:path w="963616" h="997334">
                <a:moveTo>
                  <a:pt x="0" y="0"/>
                </a:moveTo>
                <a:lnTo>
                  <a:pt x="963616" y="0"/>
                </a:lnTo>
                <a:lnTo>
                  <a:pt x="963616" y="997334"/>
                </a:lnTo>
                <a:lnTo>
                  <a:pt x="0" y="997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6306" y="1266339"/>
            <a:ext cx="3405197" cy="1660436"/>
          </a:xfrm>
          <a:custGeom>
            <a:avLst/>
            <a:gdLst/>
            <a:ahLst/>
            <a:cxnLst/>
            <a:rect l="l" t="t" r="r" b="b"/>
            <a:pathLst>
              <a:path w="3405197" h="1660436">
                <a:moveTo>
                  <a:pt x="0" y="0"/>
                </a:moveTo>
                <a:lnTo>
                  <a:pt x="3405197" y="0"/>
                </a:lnTo>
                <a:lnTo>
                  <a:pt x="3405197" y="1660436"/>
                </a:lnTo>
                <a:lnTo>
                  <a:pt x="0" y="1660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66528" y="2810218"/>
            <a:ext cx="10839402" cy="233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1"/>
              </a:lnSpc>
            </a:pPr>
            <a:r>
              <a:rPr lang="en-US" sz="2621" spc="91">
                <a:solidFill>
                  <a:srgbClr val="728E58"/>
                </a:solidFill>
                <a:latin typeface="Open Sans"/>
              </a:rPr>
              <a:t>Однако, с увеличением давления человеческой деятельности, такой как незаконная вырубка лесов и расширение сельского хозяйства, земли лесного фонда подвергаются риску. Необходимы усиленные меры для охраны и устойчивого управления лесами в Республике Казахстан.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8767286"/>
            <a:ext cx="3763823" cy="1583217"/>
          </a:xfrm>
          <a:custGeom>
            <a:avLst/>
            <a:gdLst/>
            <a:ahLst/>
            <a:cxnLst/>
            <a:rect l="l" t="t" r="r" b="b"/>
            <a:pathLst>
              <a:path w="3763823" h="1583217">
                <a:moveTo>
                  <a:pt x="0" y="0"/>
                </a:moveTo>
                <a:lnTo>
                  <a:pt x="3763823" y="0"/>
                </a:lnTo>
                <a:lnTo>
                  <a:pt x="3763823" y="1583217"/>
                </a:lnTo>
                <a:lnTo>
                  <a:pt x="0" y="158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6765" y="-63503"/>
            <a:ext cx="4154729" cy="10413997"/>
          </a:xfrm>
          <a:custGeom>
            <a:avLst/>
            <a:gdLst/>
            <a:ahLst/>
            <a:cxnLst/>
            <a:rect l="l" t="t" r="r" b="b"/>
            <a:pathLst>
              <a:path w="4154729" h="10413997">
                <a:moveTo>
                  <a:pt x="0" y="0"/>
                </a:moveTo>
                <a:lnTo>
                  <a:pt x="4154729" y="0"/>
                </a:lnTo>
                <a:lnTo>
                  <a:pt x="4154729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70169" cy="4388491"/>
          </a:xfrm>
          <a:custGeom>
            <a:avLst/>
            <a:gdLst/>
            <a:ahLst/>
            <a:cxnLst/>
            <a:rect l="l" t="t" r="r" b="b"/>
            <a:pathLst>
              <a:path w="4170169" h="4388491">
                <a:moveTo>
                  <a:pt x="0" y="0"/>
                </a:moveTo>
                <a:lnTo>
                  <a:pt x="4170169" y="0"/>
                </a:lnTo>
                <a:lnTo>
                  <a:pt x="4170169" y="4388491"/>
                </a:lnTo>
                <a:lnTo>
                  <a:pt x="0" y="438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051" t="-11335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91335" y="1084631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8" y="0"/>
                </a:lnTo>
                <a:lnTo>
                  <a:pt x="977798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389662"/>
            <a:ext cx="12517936" cy="484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40"/>
              </a:lnSpc>
            </a:pPr>
            <a:r>
              <a:rPr lang="en-US" sz="3386" spc="118">
                <a:solidFill>
                  <a:srgbClr val="50665B"/>
                </a:solidFill>
                <a:latin typeface="Open Sans"/>
              </a:rPr>
              <a:t>В заключение, земли лесного фонда в Республике Казахстан являются сокровищем природы и культуры. Их сохранение и устойчивое управление представляют собой важную задачу, требующую совместных усилий правительства, общества и международного сообщества. Это позволит сохранить это богатство для будущих поколений и обеспечить устойчивое будущее для страны.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52230" y="7201186"/>
            <a:ext cx="10344150" cy="3085814"/>
          </a:xfrm>
          <a:custGeom>
            <a:avLst/>
            <a:gdLst/>
            <a:ahLst/>
            <a:cxnLst/>
            <a:rect l="l" t="t" r="r" b="b"/>
            <a:pathLst>
              <a:path w="10344150" h="3085814">
                <a:moveTo>
                  <a:pt x="0" y="0"/>
                </a:moveTo>
                <a:lnTo>
                  <a:pt x="10344150" y="0"/>
                </a:lnTo>
                <a:lnTo>
                  <a:pt x="10344150" y="3085814"/>
                </a:lnTo>
                <a:lnTo>
                  <a:pt x="0" y="3085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34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772073"/>
            <a:ext cx="7068712" cy="5514927"/>
          </a:xfrm>
          <a:custGeom>
            <a:avLst/>
            <a:gdLst/>
            <a:ahLst/>
            <a:cxnLst/>
            <a:rect l="l" t="t" r="r" b="b"/>
            <a:pathLst>
              <a:path w="7068712" h="5514927">
                <a:moveTo>
                  <a:pt x="0" y="0"/>
                </a:moveTo>
                <a:lnTo>
                  <a:pt x="7068712" y="0"/>
                </a:lnTo>
                <a:lnTo>
                  <a:pt x="7068712" y="5514927"/>
                </a:lnTo>
                <a:lnTo>
                  <a:pt x="0" y="551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91669" y="5580926"/>
            <a:ext cx="2046980" cy="4210050"/>
          </a:xfrm>
          <a:custGeom>
            <a:avLst/>
            <a:gdLst/>
            <a:ahLst/>
            <a:cxnLst/>
            <a:rect l="l" t="t" r="r" b="b"/>
            <a:pathLst>
              <a:path w="2046980" h="4210050">
                <a:moveTo>
                  <a:pt x="2046979" y="0"/>
                </a:moveTo>
                <a:lnTo>
                  <a:pt x="0" y="0"/>
                </a:lnTo>
                <a:lnTo>
                  <a:pt x="0" y="4210050"/>
                </a:lnTo>
                <a:lnTo>
                  <a:pt x="2046979" y="4210050"/>
                </a:lnTo>
                <a:lnTo>
                  <a:pt x="2046979" y="0"/>
                </a:lnTo>
                <a:close/>
              </a:path>
            </a:pathLst>
          </a:custGeom>
          <a:blipFill>
            <a:blip r:embed="rId5"/>
            <a:stretch>
              <a:fillRect l="-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503" y="8633803"/>
            <a:ext cx="9574330" cy="1716691"/>
          </a:xfrm>
          <a:custGeom>
            <a:avLst/>
            <a:gdLst/>
            <a:ahLst/>
            <a:cxnLst/>
            <a:rect l="l" t="t" r="r" b="b"/>
            <a:pathLst>
              <a:path w="9574330" h="1716691">
                <a:moveTo>
                  <a:pt x="0" y="0"/>
                </a:moveTo>
                <a:lnTo>
                  <a:pt x="9574330" y="0"/>
                </a:lnTo>
                <a:lnTo>
                  <a:pt x="9574330" y="1716691"/>
                </a:lnTo>
                <a:lnTo>
                  <a:pt x="0" y="1716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0312" y="4772073"/>
            <a:ext cx="6037688" cy="5514927"/>
          </a:xfrm>
          <a:custGeom>
            <a:avLst/>
            <a:gdLst/>
            <a:ahLst/>
            <a:cxnLst/>
            <a:rect l="l" t="t" r="r" b="b"/>
            <a:pathLst>
              <a:path w="6037688" h="5514927">
                <a:moveTo>
                  <a:pt x="0" y="0"/>
                </a:moveTo>
                <a:lnTo>
                  <a:pt x="6037688" y="0"/>
                </a:lnTo>
                <a:lnTo>
                  <a:pt x="6037688" y="5514927"/>
                </a:lnTo>
                <a:lnTo>
                  <a:pt x="0" y="5514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27790" y="5580926"/>
            <a:ext cx="2047875" cy="4210050"/>
          </a:xfrm>
          <a:custGeom>
            <a:avLst/>
            <a:gdLst/>
            <a:ahLst/>
            <a:cxnLst/>
            <a:rect l="l" t="t" r="r" b="b"/>
            <a:pathLst>
              <a:path w="2047875" h="4210050">
                <a:moveTo>
                  <a:pt x="0" y="0"/>
                </a:moveTo>
                <a:lnTo>
                  <a:pt x="2047875" y="0"/>
                </a:lnTo>
                <a:lnTo>
                  <a:pt x="2047875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3027" y="2732875"/>
            <a:ext cx="1366495" cy="1329071"/>
          </a:xfrm>
          <a:custGeom>
            <a:avLst/>
            <a:gdLst/>
            <a:ahLst/>
            <a:cxnLst/>
            <a:rect l="l" t="t" r="r" b="b"/>
            <a:pathLst>
              <a:path w="1366495" h="1329071">
                <a:moveTo>
                  <a:pt x="0" y="0"/>
                </a:moveTo>
                <a:lnTo>
                  <a:pt x="1366495" y="0"/>
                </a:lnTo>
                <a:lnTo>
                  <a:pt x="1366495" y="1329071"/>
                </a:lnTo>
                <a:lnTo>
                  <a:pt x="0" y="132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21606" y="6966633"/>
            <a:ext cx="844572" cy="525637"/>
          </a:xfrm>
          <a:custGeom>
            <a:avLst/>
            <a:gdLst/>
            <a:ahLst/>
            <a:cxnLst/>
            <a:rect l="l" t="t" r="r" b="b"/>
            <a:pathLst>
              <a:path w="844572" h="525637">
                <a:moveTo>
                  <a:pt x="0" y="0"/>
                </a:moveTo>
                <a:lnTo>
                  <a:pt x="844572" y="0"/>
                </a:lnTo>
                <a:lnTo>
                  <a:pt x="844572" y="525637"/>
                </a:lnTo>
                <a:lnTo>
                  <a:pt x="0" y="525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5242" y="206569"/>
            <a:ext cx="4825603" cy="2108083"/>
          </a:xfrm>
          <a:custGeom>
            <a:avLst/>
            <a:gdLst/>
            <a:ahLst/>
            <a:cxnLst/>
            <a:rect l="l" t="t" r="r" b="b"/>
            <a:pathLst>
              <a:path w="4825603" h="2108083">
                <a:moveTo>
                  <a:pt x="0" y="0"/>
                </a:moveTo>
                <a:lnTo>
                  <a:pt x="4825603" y="0"/>
                </a:lnTo>
                <a:lnTo>
                  <a:pt x="4825603" y="2108082"/>
                </a:lnTo>
                <a:lnTo>
                  <a:pt x="0" y="21080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78932" y="6912064"/>
            <a:ext cx="957224" cy="550335"/>
          </a:xfrm>
          <a:custGeom>
            <a:avLst/>
            <a:gdLst/>
            <a:ahLst/>
            <a:cxnLst/>
            <a:rect l="l" t="t" r="r" b="b"/>
            <a:pathLst>
              <a:path w="957224" h="550335">
                <a:moveTo>
                  <a:pt x="0" y="0"/>
                </a:moveTo>
                <a:lnTo>
                  <a:pt x="957224" y="0"/>
                </a:lnTo>
                <a:lnTo>
                  <a:pt x="957224" y="550335"/>
                </a:lnTo>
                <a:lnTo>
                  <a:pt x="0" y="5503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26716" y="6912064"/>
            <a:ext cx="957224" cy="550335"/>
          </a:xfrm>
          <a:custGeom>
            <a:avLst/>
            <a:gdLst/>
            <a:ahLst/>
            <a:cxnLst/>
            <a:rect l="l" t="t" r="r" b="b"/>
            <a:pathLst>
              <a:path w="957224" h="550335">
                <a:moveTo>
                  <a:pt x="0" y="0"/>
                </a:moveTo>
                <a:lnTo>
                  <a:pt x="957225" y="0"/>
                </a:lnTo>
                <a:lnTo>
                  <a:pt x="957225" y="550335"/>
                </a:lnTo>
                <a:lnTo>
                  <a:pt x="0" y="5503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96695" y="6966633"/>
            <a:ext cx="844572" cy="525637"/>
          </a:xfrm>
          <a:custGeom>
            <a:avLst/>
            <a:gdLst/>
            <a:ahLst/>
            <a:cxnLst/>
            <a:rect l="l" t="t" r="r" b="b"/>
            <a:pathLst>
              <a:path w="844572" h="525637">
                <a:moveTo>
                  <a:pt x="0" y="0"/>
                </a:moveTo>
                <a:lnTo>
                  <a:pt x="844572" y="0"/>
                </a:lnTo>
                <a:lnTo>
                  <a:pt x="844572" y="525637"/>
                </a:lnTo>
                <a:lnTo>
                  <a:pt x="0" y="5256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85722" y="206569"/>
            <a:ext cx="4825603" cy="2108083"/>
          </a:xfrm>
          <a:custGeom>
            <a:avLst/>
            <a:gdLst/>
            <a:ahLst/>
            <a:cxnLst/>
            <a:rect l="l" t="t" r="r" b="b"/>
            <a:pathLst>
              <a:path w="4825603" h="2108083">
                <a:moveTo>
                  <a:pt x="0" y="0"/>
                </a:moveTo>
                <a:lnTo>
                  <a:pt x="4825604" y="0"/>
                </a:lnTo>
                <a:lnTo>
                  <a:pt x="4825604" y="2108082"/>
                </a:lnTo>
                <a:lnTo>
                  <a:pt x="0" y="21080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95234" y="2669810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9" y="0"/>
                </a:lnTo>
                <a:lnTo>
                  <a:pt x="977799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383897" y="8805253"/>
            <a:ext cx="8967607" cy="1545241"/>
          </a:xfrm>
          <a:custGeom>
            <a:avLst/>
            <a:gdLst/>
            <a:ahLst/>
            <a:cxnLst/>
            <a:rect l="l" t="t" r="r" b="b"/>
            <a:pathLst>
              <a:path w="8967607" h="1545241">
                <a:moveTo>
                  <a:pt x="0" y="0"/>
                </a:moveTo>
                <a:lnTo>
                  <a:pt x="8967606" y="0"/>
                </a:lnTo>
                <a:lnTo>
                  <a:pt x="8967606" y="1545241"/>
                </a:lnTo>
                <a:lnTo>
                  <a:pt x="0" y="1545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07497" y="2919089"/>
            <a:ext cx="9872720" cy="23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9"/>
              </a:lnSpc>
            </a:pPr>
            <a:r>
              <a:rPr lang="en-US" sz="13999" spc="559">
                <a:solidFill>
                  <a:srgbClr val="50665B"/>
                </a:solidFill>
                <a:latin typeface="Raleway Bold"/>
              </a:rPr>
              <a:t>СПАСИБО!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743" y="2348365"/>
            <a:ext cx="5331594" cy="57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ЗАКЛЮЧЕНИЕ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1743" y="2983106"/>
            <a:ext cx="9678996" cy="783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1. Земли лесного фонда РК являются важным компонентом государственной собственности и имеют стратегическое значение для сохранения и управления лесными ресурсами страны.</a:t>
            </a:r>
          </a:p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2. Земли лесного фонда играют важную роль в сохранении биоразнообразия, защите природы и водных ресурсов, а также в обеспечении лесопродуктами различных отраслей экономики.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3. Земли лесного фонда РК требуют постоянного внимания и усилий по их устойчивому использованию и охране, чтобы обеспечить благополучие будущих поколений и сохранить природные ресурсы страны.</a:t>
            </a:r>
          </a:p>
          <a:p>
            <a:pPr marL="488632" lvl="1" indent="-244316"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	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6203" y="153897"/>
            <a:ext cx="10624500" cy="97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СПИСОК ИСПОЛЬЗОВАННЫХ ИСТОЧНИКОВ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6203" y="1339264"/>
            <a:ext cx="15875192" cy="670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385724"/>
                </a:solidFill>
                <a:latin typeface="Arial Bold"/>
              </a:rPr>
              <a:t>Нормативные правовые акты:</a:t>
            </a: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385724"/>
              </a:solidFill>
              <a:latin typeface="Arial Bold"/>
            </a:endParaRP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161413"/>
                </a:solidFill>
                <a:latin typeface="Arial Bold"/>
              </a:rPr>
              <a:t>1. Ст. 128 Земельный Кодекс РК от 20 июня 2003 года № 442. https://kodeksy-kz.com/amp/ka/zemelnyj_kodeks/128.htm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161413"/>
                </a:solidFill>
                <a:latin typeface="Arial Bold"/>
              </a:rPr>
              <a:t>2. Кодекс Республики Казахстан от 8 июля 2003 года № 477. https://adilet.zan.kz/rus/docs/K030000477_</a:t>
            </a: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161413"/>
              </a:solidFill>
              <a:latin typeface="Arial Bold"/>
            </a:endParaRP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161413"/>
              </a:solidFill>
              <a:latin typeface="Arial Bold"/>
            </a:endParaRP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161413"/>
              </a:solidFill>
              <a:latin typeface="Arial Bold"/>
            </a:endParaRP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161413"/>
              </a:solidFill>
              <a:latin typeface="Arial Bold"/>
            </a:endParaRP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161413"/>
              </a:solidFill>
              <a:latin typeface="Arial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6204" y="230400"/>
            <a:ext cx="10427084" cy="97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СПИСОК ИСПОЛЬЗОВАННЫХ ИСТОЧНИКОВ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6204" y="1241882"/>
            <a:ext cx="16137303" cy="1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385724"/>
                </a:solidFill>
                <a:latin typeface="Arial Bold"/>
              </a:rPr>
              <a:t>Литература:</a:t>
            </a:r>
          </a:p>
          <a:p>
            <a:pPr marL="582930" lvl="1" indent="-291465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385724"/>
                </a:solidFill>
                <a:latin typeface="Arial Bold"/>
              </a:rPr>
              <a:t> </a:t>
            </a:r>
            <a:r>
              <a:rPr lang="en-US" sz="2700">
                <a:solidFill>
                  <a:srgbClr val="000000"/>
                </a:solidFill>
                <a:latin typeface="Arial Bold"/>
              </a:rPr>
              <a:t>Лесной кодекс Республики Казахстан https://faolex.fao.org/docs/pdf/kaz41426R.pdf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9865" y="580217"/>
            <a:ext cx="8569806" cy="89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СПИСОК ИСПОЛЬЗОВАННЫХ ИСТОЧНИКОВ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9865" y="2050706"/>
            <a:ext cx="18703991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Интернет-ресурсы: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85724"/>
              </a:solidFill>
              <a:latin typeface="Arial Bold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 Bold"/>
              </a:rPr>
              <a:t>1. Особенности земель водного и лесного фонда в Республике Казахстан. https://www.vestnik-kafu.info/journal/20/818/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 Bold"/>
              </a:rPr>
              <a:t>2. Справочник лесничего Казахстана https://www.ektu.kz/files/DistanceEducation/Resource/627557/%D0%A1%D0%BF%D1%80%D0%B0%D0%B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0545" y="2399871"/>
            <a:ext cx="8961120" cy="57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ПЛАН ЛЕКЦИИ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0545" y="3083874"/>
            <a:ext cx="9304610" cy="549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1. Понятие и состав земель лесного фонда</a:t>
            </a:r>
          </a:p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2. Предоставление земель государственного лесного фонда в землепользование для сельскохозяйственных целей и под объекты строительства</a:t>
            </a:r>
          </a:p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3. Ограничения в переводе земель лесного фонда в другие категории земель</a:t>
            </a:r>
          </a:p>
          <a:p>
            <a:pPr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4. Возмещение потерь лесохозяйственного производства</a:t>
            </a:r>
          </a:p>
        </p:txBody>
      </p:sp>
      <p:sp>
        <p:nvSpPr>
          <p:cNvPr id="4" name="Freeform 4"/>
          <p:cNvSpPr/>
          <p:nvPr/>
        </p:nvSpPr>
        <p:spPr>
          <a:xfrm>
            <a:off x="226010" y="116901"/>
            <a:ext cx="2266476" cy="2130488"/>
          </a:xfrm>
          <a:custGeom>
            <a:avLst/>
            <a:gdLst/>
            <a:ahLst/>
            <a:cxnLst/>
            <a:rect l="l" t="t" r="r" b="b"/>
            <a:pathLst>
              <a:path w="2266476" h="2130488">
                <a:moveTo>
                  <a:pt x="0" y="0"/>
                </a:moveTo>
                <a:lnTo>
                  <a:pt x="2266476" y="0"/>
                </a:lnTo>
                <a:lnTo>
                  <a:pt x="2266476" y="2130487"/>
                </a:lnTo>
                <a:lnTo>
                  <a:pt x="0" y="2130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" r="-2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2962275"/>
            <a:ext cx="952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26788" y="3101550"/>
            <a:ext cx="8961120" cy="57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385724"/>
                </a:solidFill>
                <a:latin typeface="Arial Bold"/>
              </a:rPr>
              <a:t>ЦЕЛЬ ЛЕКЦИИ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26788" y="3883192"/>
            <a:ext cx="8961120" cy="122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Arial"/>
              </a:rPr>
              <a:t>Раскрыть основную цель и понятие земель лесного фонда Республики Казахстан</a:t>
            </a:r>
          </a:p>
        </p:txBody>
      </p:sp>
      <p:sp>
        <p:nvSpPr>
          <p:cNvPr id="4" name="Freeform 4"/>
          <p:cNvSpPr/>
          <p:nvPr/>
        </p:nvSpPr>
        <p:spPr>
          <a:xfrm>
            <a:off x="226010" y="116901"/>
            <a:ext cx="2266476" cy="2130488"/>
          </a:xfrm>
          <a:custGeom>
            <a:avLst/>
            <a:gdLst/>
            <a:ahLst/>
            <a:cxnLst/>
            <a:rect l="l" t="t" r="r" b="b"/>
            <a:pathLst>
              <a:path w="2266476" h="2130488">
                <a:moveTo>
                  <a:pt x="0" y="0"/>
                </a:moveTo>
                <a:lnTo>
                  <a:pt x="2266476" y="0"/>
                </a:lnTo>
                <a:lnTo>
                  <a:pt x="2266476" y="2130487"/>
                </a:lnTo>
                <a:lnTo>
                  <a:pt x="0" y="2130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" r="-23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09574" y="3720379"/>
            <a:ext cx="7978426" cy="6566621"/>
          </a:xfrm>
          <a:custGeom>
            <a:avLst/>
            <a:gdLst/>
            <a:ahLst/>
            <a:cxnLst/>
            <a:rect l="l" t="t" r="r" b="b"/>
            <a:pathLst>
              <a:path w="7978426" h="6566621">
                <a:moveTo>
                  <a:pt x="7978426" y="0"/>
                </a:moveTo>
                <a:lnTo>
                  <a:pt x="0" y="0"/>
                </a:lnTo>
                <a:lnTo>
                  <a:pt x="0" y="6566621"/>
                </a:lnTo>
                <a:lnTo>
                  <a:pt x="7978426" y="6566621"/>
                </a:lnTo>
                <a:lnTo>
                  <a:pt x="7978426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14" r="-53394" b="-686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33836" y="0"/>
            <a:ext cx="7254164" cy="2297144"/>
          </a:xfrm>
          <a:custGeom>
            <a:avLst/>
            <a:gdLst/>
            <a:ahLst/>
            <a:cxnLst/>
            <a:rect l="l" t="t" r="r" b="b"/>
            <a:pathLst>
              <a:path w="7254164" h="2297144">
                <a:moveTo>
                  <a:pt x="0" y="0"/>
                </a:moveTo>
                <a:lnTo>
                  <a:pt x="7254164" y="0"/>
                </a:lnTo>
                <a:lnTo>
                  <a:pt x="7254164" y="2297144"/>
                </a:lnTo>
                <a:lnTo>
                  <a:pt x="0" y="229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253" r="-253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611132"/>
            <a:ext cx="5578335" cy="2675868"/>
          </a:xfrm>
          <a:custGeom>
            <a:avLst/>
            <a:gdLst/>
            <a:ahLst/>
            <a:cxnLst/>
            <a:rect l="l" t="t" r="r" b="b"/>
            <a:pathLst>
              <a:path w="5578335" h="2675868">
                <a:moveTo>
                  <a:pt x="0" y="0"/>
                </a:moveTo>
                <a:lnTo>
                  <a:pt x="5578335" y="0"/>
                </a:lnTo>
                <a:lnTo>
                  <a:pt x="5578335" y="2675868"/>
                </a:lnTo>
                <a:lnTo>
                  <a:pt x="0" y="2675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66" b="-20754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4654" y="-312277"/>
            <a:ext cx="1494196" cy="3487741"/>
          </a:xfrm>
          <a:custGeom>
            <a:avLst/>
            <a:gdLst/>
            <a:ahLst/>
            <a:cxnLst/>
            <a:rect l="l" t="t" r="r" b="b"/>
            <a:pathLst>
              <a:path w="1494196" h="3487741">
                <a:moveTo>
                  <a:pt x="0" y="0"/>
                </a:moveTo>
                <a:lnTo>
                  <a:pt x="1494196" y="0"/>
                </a:lnTo>
                <a:lnTo>
                  <a:pt x="1494196" y="3487741"/>
                </a:lnTo>
                <a:lnTo>
                  <a:pt x="0" y="3487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3503" y="9087688"/>
            <a:ext cx="2395928" cy="1262815"/>
          </a:xfrm>
          <a:custGeom>
            <a:avLst/>
            <a:gdLst/>
            <a:ahLst/>
            <a:cxnLst/>
            <a:rect l="l" t="t" r="r" b="b"/>
            <a:pathLst>
              <a:path w="2395928" h="1262815">
                <a:moveTo>
                  <a:pt x="0" y="0"/>
                </a:moveTo>
                <a:lnTo>
                  <a:pt x="2395928" y="0"/>
                </a:lnTo>
                <a:lnTo>
                  <a:pt x="2395928" y="1262815"/>
                </a:lnTo>
                <a:lnTo>
                  <a:pt x="0" y="1262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58472" y="8429682"/>
            <a:ext cx="1179652" cy="1222077"/>
          </a:xfrm>
          <a:custGeom>
            <a:avLst/>
            <a:gdLst/>
            <a:ahLst/>
            <a:cxnLst/>
            <a:rect l="l" t="t" r="r" b="b"/>
            <a:pathLst>
              <a:path w="1179652" h="1222077">
                <a:moveTo>
                  <a:pt x="0" y="0"/>
                </a:moveTo>
                <a:lnTo>
                  <a:pt x="1179652" y="0"/>
                </a:lnTo>
                <a:lnTo>
                  <a:pt x="1179652" y="1222077"/>
                </a:lnTo>
                <a:lnTo>
                  <a:pt x="0" y="1222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20919" y="1569368"/>
            <a:ext cx="1179652" cy="1222077"/>
          </a:xfrm>
          <a:custGeom>
            <a:avLst/>
            <a:gdLst/>
            <a:ahLst/>
            <a:cxnLst/>
            <a:rect l="l" t="t" r="r" b="b"/>
            <a:pathLst>
              <a:path w="1179652" h="1222077">
                <a:moveTo>
                  <a:pt x="0" y="0"/>
                </a:moveTo>
                <a:lnTo>
                  <a:pt x="1179652" y="0"/>
                </a:lnTo>
                <a:lnTo>
                  <a:pt x="1179652" y="1222076"/>
                </a:lnTo>
                <a:lnTo>
                  <a:pt x="0" y="1222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76960" y="5079997"/>
            <a:ext cx="10974543" cy="5270497"/>
          </a:xfrm>
          <a:custGeom>
            <a:avLst/>
            <a:gdLst/>
            <a:ahLst/>
            <a:cxnLst/>
            <a:rect l="l" t="t" r="r" b="b"/>
            <a:pathLst>
              <a:path w="10974543" h="5270497">
                <a:moveTo>
                  <a:pt x="0" y="0"/>
                </a:moveTo>
                <a:lnTo>
                  <a:pt x="10974543" y="0"/>
                </a:lnTo>
                <a:lnTo>
                  <a:pt x="10974543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50475" y="1247175"/>
            <a:ext cx="3501028" cy="2098558"/>
          </a:xfrm>
          <a:custGeom>
            <a:avLst/>
            <a:gdLst/>
            <a:ahLst/>
            <a:cxnLst/>
            <a:rect l="l" t="t" r="r" b="b"/>
            <a:pathLst>
              <a:path w="3501028" h="2098558">
                <a:moveTo>
                  <a:pt x="0" y="0"/>
                </a:moveTo>
                <a:lnTo>
                  <a:pt x="3501028" y="0"/>
                </a:lnTo>
                <a:lnTo>
                  <a:pt x="3501028" y="2098557"/>
                </a:lnTo>
                <a:lnTo>
                  <a:pt x="0" y="2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81979" y="3289764"/>
            <a:ext cx="12498476" cy="241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5"/>
              </a:lnSpc>
            </a:pPr>
            <a:r>
              <a:rPr lang="en-US" sz="7532" spc="150">
                <a:solidFill>
                  <a:srgbClr val="50665B"/>
                </a:solidFill>
                <a:latin typeface="Raleway Bold"/>
              </a:rPr>
              <a:t>ЗЕМЛИ ЛЕСНОГО ФОНДА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1979" y="4837719"/>
            <a:ext cx="8269662" cy="85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3"/>
              </a:lnSpc>
            </a:pPr>
            <a:r>
              <a:rPr lang="en-US" sz="4952" spc="173">
                <a:solidFill>
                  <a:srgbClr val="728E58"/>
                </a:solidFill>
                <a:latin typeface="Open Sans"/>
              </a:rPr>
              <a:t>Выполнил: Муханов Аян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67" y="1461526"/>
            <a:ext cx="8331498" cy="7362825"/>
          </a:xfrm>
          <a:custGeom>
            <a:avLst/>
            <a:gdLst/>
            <a:ahLst/>
            <a:cxnLst/>
            <a:rect l="l" t="t" r="r" b="b"/>
            <a:pathLst>
              <a:path w="8331498" h="7362825">
                <a:moveTo>
                  <a:pt x="0" y="0"/>
                </a:moveTo>
                <a:lnTo>
                  <a:pt x="8331498" y="0"/>
                </a:lnTo>
                <a:lnTo>
                  <a:pt x="8331498" y="7362825"/>
                </a:lnTo>
                <a:lnTo>
                  <a:pt x="0" y="7362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1566" y="0"/>
            <a:ext cx="5526434" cy="9256252"/>
          </a:xfrm>
          <a:custGeom>
            <a:avLst/>
            <a:gdLst/>
            <a:ahLst/>
            <a:cxnLst/>
            <a:rect l="l" t="t" r="r" b="b"/>
            <a:pathLst>
              <a:path w="5526434" h="9256252">
                <a:moveTo>
                  <a:pt x="0" y="0"/>
                </a:moveTo>
                <a:lnTo>
                  <a:pt x="5526434" y="0"/>
                </a:lnTo>
                <a:lnTo>
                  <a:pt x="5526434" y="9256252"/>
                </a:lnTo>
                <a:lnTo>
                  <a:pt x="0" y="9256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4" r="-871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79505" y="6593338"/>
            <a:ext cx="5471989" cy="2281114"/>
          </a:xfrm>
          <a:custGeom>
            <a:avLst/>
            <a:gdLst/>
            <a:ahLst/>
            <a:cxnLst/>
            <a:rect l="l" t="t" r="r" b="b"/>
            <a:pathLst>
              <a:path w="5471989" h="2281114">
                <a:moveTo>
                  <a:pt x="0" y="0"/>
                </a:moveTo>
                <a:lnTo>
                  <a:pt x="5471989" y="0"/>
                </a:lnTo>
                <a:lnTo>
                  <a:pt x="5471989" y="2281114"/>
                </a:lnTo>
                <a:lnTo>
                  <a:pt x="0" y="2281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07368" y="2624309"/>
            <a:ext cx="7829550" cy="7496175"/>
          </a:xfrm>
          <a:custGeom>
            <a:avLst/>
            <a:gdLst/>
            <a:ahLst/>
            <a:cxnLst/>
            <a:rect l="l" t="t" r="r" b="b"/>
            <a:pathLst>
              <a:path w="7829550" h="7496175">
                <a:moveTo>
                  <a:pt x="0" y="0"/>
                </a:moveTo>
                <a:lnTo>
                  <a:pt x="7829550" y="0"/>
                </a:lnTo>
                <a:lnTo>
                  <a:pt x="7829550" y="7496175"/>
                </a:lnTo>
                <a:lnTo>
                  <a:pt x="0" y="7496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3503" y="8654120"/>
            <a:ext cx="9973523" cy="1696374"/>
          </a:xfrm>
          <a:custGeom>
            <a:avLst/>
            <a:gdLst/>
            <a:ahLst/>
            <a:cxnLst/>
            <a:rect l="l" t="t" r="r" b="b"/>
            <a:pathLst>
              <a:path w="9973523" h="1696374">
                <a:moveTo>
                  <a:pt x="0" y="0"/>
                </a:moveTo>
                <a:lnTo>
                  <a:pt x="9973523" y="0"/>
                </a:lnTo>
                <a:lnTo>
                  <a:pt x="9973523" y="1696374"/>
                </a:lnTo>
                <a:lnTo>
                  <a:pt x="0" y="1696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0271" y="1960445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8" y="0"/>
                </a:lnTo>
                <a:lnTo>
                  <a:pt x="977798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43015" y="1946481"/>
            <a:ext cx="7498023" cy="643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spc="122">
                <a:solidFill>
                  <a:srgbClr val="728E58"/>
                </a:solidFill>
                <a:latin typeface="Open Sans"/>
              </a:rPr>
              <a:t>В Республике Казахстан существует значительная территория, отведенная под леса, которая составляет лесной фонд. Эти земли играют важную роль в экологическом, экономическом и социокультурном контексте. Леса являются не только источником древесины, но и важным биоразнообразием, которое необходимо защищать.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6765" y="-63503"/>
            <a:ext cx="4154729" cy="10413997"/>
          </a:xfrm>
          <a:custGeom>
            <a:avLst/>
            <a:gdLst/>
            <a:ahLst/>
            <a:cxnLst/>
            <a:rect l="l" t="t" r="r" b="b"/>
            <a:pathLst>
              <a:path w="4154729" h="10413997">
                <a:moveTo>
                  <a:pt x="0" y="0"/>
                </a:moveTo>
                <a:lnTo>
                  <a:pt x="4154729" y="0"/>
                </a:lnTo>
                <a:lnTo>
                  <a:pt x="4154729" y="10413997"/>
                </a:lnTo>
                <a:lnTo>
                  <a:pt x="0" y="1041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7558" y="2398947"/>
            <a:ext cx="2962275" cy="6086475"/>
          </a:xfrm>
          <a:custGeom>
            <a:avLst/>
            <a:gdLst/>
            <a:ahLst/>
            <a:cxnLst/>
            <a:rect l="l" t="t" r="r" b="b"/>
            <a:pathLst>
              <a:path w="2962275" h="6086475">
                <a:moveTo>
                  <a:pt x="0" y="0"/>
                </a:moveTo>
                <a:lnTo>
                  <a:pt x="2962275" y="0"/>
                </a:lnTo>
                <a:lnTo>
                  <a:pt x="2962275" y="6086475"/>
                </a:lnTo>
                <a:lnTo>
                  <a:pt x="0" y="6086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20834" y="2398947"/>
            <a:ext cx="7639050" cy="7888053"/>
          </a:xfrm>
          <a:custGeom>
            <a:avLst/>
            <a:gdLst/>
            <a:ahLst/>
            <a:cxnLst/>
            <a:rect l="l" t="t" r="r" b="b"/>
            <a:pathLst>
              <a:path w="7639050" h="7888053">
                <a:moveTo>
                  <a:pt x="0" y="0"/>
                </a:moveTo>
                <a:lnTo>
                  <a:pt x="7639050" y="0"/>
                </a:lnTo>
                <a:lnTo>
                  <a:pt x="7639050" y="7888053"/>
                </a:lnTo>
                <a:lnTo>
                  <a:pt x="0" y="7888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3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503" y="8767286"/>
            <a:ext cx="3763823" cy="1583217"/>
          </a:xfrm>
          <a:custGeom>
            <a:avLst/>
            <a:gdLst/>
            <a:ahLst/>
            <a:cxnLst/>
            <a:rect l="l" t="t" r="r" b="b"/>
            <a:pathLst>
              <a:path w="3763823" h="1583217">
                <a:moveTo>
                  <a:pt x="0" y="0"/>
                </a:moveTo>
                <a:lnTo>
                  <a:pt x="3763823" y="0"/>
                </a:lnTo>
                <a:lnTo>
                  <a:pt x="3763823" y="1583217"/>
                </a:lnTo>
                <a:lnTo>
                  <a:pt x="0" y="158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4170169" cy="4388491"/>
          </a:xfrm>
          <a:custGeom>
            <a:avLst/>
            <a:gdLst/>
            <a:ahLst/>
            <a:cxnLst/>
            <a:rect l="l" t="t" r="r" b="b"/>
            <a:pathLst>
              <a:path w="4170169" h="4388491">
                <a:moveTo>
                  <a:pt x="0" y="0"/>
                </a:moveTo>
                <a:lnTo>
                  <a:pt x="4170169" y="0"/>
                </a:lnTo>
                <a:lnTo>
                  <a:pt x="4170169" y="4388491"/>
                </a:lnTo>
                <a:lnTo>
                  <a:pt x="0" y="43884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8051" t="-1133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335" y="1084631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8" y="0"/>
                </a:lnTo>
                <a:lnTo>
                  <a:pt x="977798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399349"/>
            <a:ext cx="8318363" cy="428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105">
                <a:solidFill>
                  <a:srgbClr val="50665B"/>
                </a:solidFill>
                <a:latin typeface="Open Sans"/>
              </a:rPr>
              <a:t>Один из важных аспектов управления землями лесного фонда в Казахстане -</a:t>
            </a:r>
          </a:p>
          <a:p>
            <a:pPr algn="l">
              <a:lnSpc>
                <a:spcPts val="4200"/>
              </a:lnSpc>
            </a:pPr>
            <a:r>
              <a:rPr lang="en-US" sz="3000" spc="105">
                <a:solidFill>
                  <a:srgbClr val="50665B"/>
                </a:solidFill>
                <a:latin typeface="Open Sans"/>
              </a:rPr>
              <a:t>это сохранение экосистем и борьба с незаконной вырубкой лесов. Это важно для поддержания биоразнообразия, предотвращения появления опасных природных явлений, таких как оползни, и поддержания здоровья населения.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694" y="1609487"/>
            <a:ext cx="8327822" cy="5429155"/>
          </a:xfrm>
          <a:custGeom>
            <a:avLst/>
            <a:gdLst/>
            <a:ahLst/>
            <a:cxnLst/>
            <a:rect l="l" t="t" r="r" b="b"/>
            <a:pathLst>
              <a:path w="8327822" h="5429155">
                <a:moveTo>
                  <a:pt x="0" y="0"/>
                </a:moveTo>
                <a:lnTo>
                  <a:pt x="8327822" y="0"/>
                </a:lnTo>
                <a:lnTo>
                  <a:pt x="8327822" y="5429155"/>
                </a:lnTo>
                <a:lnTo>
                  <a:pt x="0" y="542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49763"/>
            <a:ext cx="6696075" cy="6210300"/>
          </a:xfrm>
          <a:custGeom>
            <a:avLst/>
            <a:gdLst/>
            <a:ahLst/>
            <a:cxnLst/>
            <a:rect l="l" t="t" r="r" b="b"/>
            <a:pathLst>
              <a:path w="6696075" h="6210300">
                <a:moveTo>
                  <a:pt x="0" y="0"/>
                </a:moveTo>
                <a:lnTo>
                  <a:pt x="6696075" y="0"/>
                </a:lnTo>
                <a:lnTo>
                  <a:pt x="6696075" y="6210300"/>
                </a:lnTo>
                <a:lnTo>
                  <a:pt x="0" y="6210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2901" y="1145286"/>
            <a:ext cx="957224" cy="550335"/>
          </a:xfrm>
          <a:custGeom>
            <a:avLst/>
            <a:gdLst/>
            <a:ahLst/>
            <a:cxnLst/>
            <a:rect l="l" t="t" r="r" b="b"/>
            <a:pathLst>
              <a:path w="957224" h="550335">
                <a:moveTo>
                  <a:pt x="0" y="0"/>
                </a:moveTo>
                <a:lnTo>
                  <a:pt x="957224" y="0"/>
                </a:lnTo>
                <a:lnTo>
                  <a:pt x="957224" y="550335"/>
                </a:lnTo>
                <a:lnTo>
                  <a:pt x="0" y="550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2870" y="1199845"/>
            <a:ext cx="844572" cy="525637"/>
          </a:xfrm>
          <a:custGeom>
            <a:avLst/>
            <a:gdLst/>
            <a:ahLst/>
            <a:cxnLst/>
            <a:rect l="l" t="t" r="r" b="b"/>
            <a:pathLst>
              <a:path w="844572" h="525637">
                <a:moveTo>
                  <a:pt x="0" y="0"/>
                </a:moveTo>
                <a:lnTo>
                  <a:pt x="844572" y="0"/>
                </a:lnTo>
                <a:lnTo>
                  <a:pt x="844572" y="525637"/>
                </a:lnTo>
                <a:lnTo>
                  <a:pt x="0" y="525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72510" y="0"/>
            <a:ext cx="3615490" cy="4104408"/>
          </a:xfrm>
          <a:custGeom>
            <a:avLst/>
            <a:gdLst/>
            <a:ahLst/>
            <a:cxnLst/>
            <a:rect l="l" t="t" r="r" b="b"/>
            <a:pathLst>
              <a:path w="3615490" h="4104408">
                <a:moveTo>
                  <a:pt x="0" y="0"/>
                </a:moveTo>
                <a:lnTo>
                  <a:pt x="3615490" y="0"/>
                </a:lnTo>
                <a:lnTo>
                  <a:pt x="3615490" y="4104408"/>
                </a:lnTo>
                <a:lnTo>
                  <a:pt x="0" y="41044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8122" r="-1861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3503" y="272901"/>
            <a:ext cx="911809" cy="1222077"/>
          </a:xfrm>
          <a:custGeom>
            <a:avLst/>
            <a:gdLst/>
            <a:ahLst/>
            <a:cxnLst/>
            <a:rect l="l" t="t" r="r" b="b"/>
            <a:pathLst>
              <a:path w="911809" h="1222077">
                <a:moveTo>
                  <a:pt x="0" y="0"/>
                </a:moveTo>
                <a:lnTo>
                  <a:pt x="911809" y="0"/>
                </a:lnTo>
                <a:lnTo>
                  <a:pt x="911809" y="1222076"/>
                </a:lnTo>
                <a:lnTo>
                  <a:pt x="0" y="1222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3503" y="7506529"/>
            <a:ext cx="740616" cy="1936337"/>
          </a:xfrm>
          <a:custGeom>
            <a:avLst/>
            <a:gdLst/>
            <a:ahLst/>
            <a:cxnLst/>
            <a:rect l="l" t="t" r="r" b="b"/>
            <a:pathLst>
              <a:path w="740616" h="1936337">
                <a:moveTo>
                  <a:pt x="0" y="0"/>
                </a:moveTo>
                <a:lnTo>
                  <a:pt x="740616" y="0"/>
                </a:lnTo>
                <a:lnTo>
                  <a:pt x="740616" y="1936337"/>
                </a:lnTo>
                <a:lnTo>
                  <a:pt x="0" y="1936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66637" y="9010621"/>
            <a:ext cx="2992831" cy="1339882"/>
          </a:xfrm>
          <a:custGeom>
            <a:avLst/>
            <a:gdLst/>
            <a:ahLst/>
            <a:cxnLst/>
            <a:rect l="l" t="t" r="r" b="b"/>
            <a:pathLst>
              <a:path w="2992831" h="1339882">
                <a:moveTo>
                  <a:pt x="0" y="0"/>
                </a:moveTo>
                <a:lnTo>
                  <a:pt x="2992832" y="0"/>
                </a:lnTo>
                <a:lnTo>
                  <a:pt x="2992832" y="1339882"/>
                </a:lnTo>
                <a:lnTo>
                  <a:pt x="0" y="1339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30218" y="158420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8" y="0"/>
                </a:lnTo>
                <a:lnTo>
                  <a:pt x="977798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19639" y="8248383"/>
            <a:ext cx="4631865" cy="2102120"/>
          </a:xfrm>
          <a:custGeom>
            <a:avLst/>
            <a:gdLst/>
            <a:ahLst/>
            <a:cxnLst/>
            <a:rect l="l" t="t" r="r" b="b"/>
            <a:pathLst>
              <a:path w="4631865" h="2102120">
                <a:moveTo>
                  <a:pt x="0" y="0"/>
                </a:moveTo>
                <a:lnTo>
                  <a:pt x="4631864" y="0"/>
                </a:lnTo>
                <a:lnTo>
                  <a:pt x="4631864" y="2102120"/>
                </a:lnTo>
                <a:lnTo>
                  <a:pt x="0" y="21021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624659" y="2826087"/>
            <a:ext cx="8473040" cy="491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4"/>
              </a:lnSpc>
            </a:pPr>
            <a:r>
              <a:rPr lang="en-US" sz="3499" spc="125">
                <a:solidFill>
                  <a:srgbClr val="728E58"/>
                </a:solidFill>
                <a:latin typeface="Open Sans"/>
              </a:rPr>
              <a:t>Также земли лесного фонда могут использоваться для развития туризма и рекреации, что способствует развитию экономики регионов и созданию рабочих мест. Важно, чтобы развитие таких видов деятельности не наносило ущерб окружающей среде, и были предприняты меры для устойчивого использования лесов.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2249" y="0"/>
            <a:ext cx="4865751" cy="6233932"/>
          </a:xfrm>
          <a:custGeom>
            <a:avLst/>
            <a:gdLst/>
            <a:ahLst/>
            <a:cxnLst/>
            <a:rect l="l" t="t" r="r" b="b"/>
            <a:pathLst>
              <a:path w="4865751" h="6233932">
                <a:moveTo>
                  <a:pt x="0" y="0"/>
                </a:moveTo>
                <a:lnTo>
                  <a:pt x="4865751" y="0"/>
                </a:lnTo>
                <a:lnTo>
                  <a:pt x="4865751" y="6233932"/>
                </a:lnTo>
                <a:lnTo>
                  <a:pt x="0" y="6233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195" r="-1125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6938924"/>
            <a:ext cx="18414997" cy="3411579"/>
          </a:xfrm>
          <a:custGeom>
            <a:avLst/>
            <a:gdLst/>
            <a:ahLst/>
            <a:cxnLst/>
            <a:rect l="l" t="t" r="r" b="b"/>
            <a:pathLst>
              <a:path w="18414997" h="3411579">
                <a:moveTo>
                  <a:pt x="0" y="0"/>
                </a:moveTo>
                <a:lnTo>
                  <a:pt x="18414997" y="0"/>
                </a:lnTo>
                <a:lnTo>
                  <a:pt x="18414997" y="3411579"/>
                </a:lnTo>
                <a:lnTo>
                  <a:pt x="0" y="3411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56648" y="1285637"/>
            <a:ext cx="7677150" cy="8229600"/>
          </a:xfrm>
          <a:custGeom>
            <a:avLst/>
            <a:gdLst/>
            <a:ahLst/>
            <a:cxnLst/>
            <a:rect l="l" t="t" r="r" b="b"/>
            <a:pathLst>
              <a:path w="7677150" h="8229600">
                <a:moveTo>
                  <a:pt x="0" y="0"/>
                </a:moveTo>
                <a:lnTo>
                  <a:pt x="7677150" y="0"/>
                </a:lnTo>
                <a:lnTo>
                  <a:pt x="7677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013075"/>
            <a:ext cx="3553654" cy="4273925"/>
          </a:xfrm>
          <a:custGeom>
            <a:avLst/>
            <a:gdLst/>
            <a:ahLst/>
            <a:cxnLst/>
            <a:rect l="l" t="t" r="r" b="b"/>
            <a:pathLst>
              <a:path w="3553654" h="4273925">
                <a:moveTo>
                  <a:pt x="0" y="0"/>
                </a:moveTo>
                <a:lnTo>
                  <a:pt x="3553654" y="0"/>
                </a:lnTo>
                <a:lnTo>
                  <a:pt x="3553654" y="4273925"/>
                </a:lnTo>
                <a:lnTo>
                  <a:pt x="0" y="4273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084" b="-11907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2303" y="-63503"/>
            <a:ext cx="2235794" cy="1680162"/>
          </a:xfrm>
          <a:custGeom>
            <a:avLst/>
            <a:gdLst/>
            <a:ahLst/>
            <a:cxnLst/>
            <a:rect l="l" t="t" r="r" b="b"/>
            <a:pathLst>
              <a:path w="2235794" h="1680162">
                <a:moveTo>
                  <a:pt x="0" y="0"/>
                </a:moveTo>
                <a:lnTo>
                  <a:pt x="2235794" y="0"/>
                </a:lnTo>
                <a:lnTo>
                  <a:pt x="2235794" y="1680162"/>
                </a:lnTo>
                <a:lnTo>
                  <a:pt x="0" y="16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3503" y="8703726"/>
            <a:ext cx="5794334" cy="1646777"/>
          </a:xfrm>
          <a:custGeom>
            <a:avLst/>
            <a:gdLst/>
            <a:ahLst/>
            <a:cxnLst/>
            <a:rect l="l" t="t" r="r" b="b"/>
            <a:pathLst>
              <a:path w="5794334" h="1646777">
                <a:moveTo>
                  <a:pt x="0" y="0"/>
                </a:moveTo>
                <a:lnTo>
                  <a:pt x="5794334" y="0"/>
                </a:lnTo>
                <a:lnTo>
                  <a:pt x="5794334" y="1646777"/>
                </a:lnTo>
                <a:lnTo>
                  <a:pt x="0" y="1646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28023" y="8555574"/>
            <a:ext cx="2839250" cy="1336853"/>
          </a:xfrm>
          <a:custGeom>
            <a:avLst/>
            <a:gdLst/>
            <a:ahLst/>
            <a:cxnLst/>
            <a:rect l="l" t="t" r="r" b="b"/>
            <a:pathLst>
              <a:path w="2839250" h="1336853">
                <a:moveTo>
                  <a:pt x="0" y="0"/>
                </a:moveTo>
                <a:lnTo>
                  <a:pt x="2839250" y="0"/>
                </a:lnTo>
                <a:lnTo>
                  <a:pt x="2839250" y="1336853"/>
                </a:lnTo>
                <a:lnTo>
                  <a:pt x="0" y="1336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87893" y="458295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9" y="0"/>
                </a:lnTo>
                <a:lnTo>
                  <a:pt x="977799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2203" y="2908487"/>
            <a:ext cx="8797014" cy="442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4"/>
              </a:lnSpc>
            </a:pPr>
            <a:r>
              <a:rPr lang="en-US" sz="3499" spc="125">
                <a:solidFill>
                  <a:srgbClr val="728E58"/>
                </a:solidFill>
                <a:latin typeface="Open Sans"/>
              </a:rPr>
              <a:t>Леса также имеют экономическое значение. Древесина и другие лесопродукты являются важными ресурсами для строительства, мебельной промышленности и бумажного производства. Устойчивое управление лесами обеспечивает долгосрочное использование этих ресурсов.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7811" y="1073153"/>
            <a:ext cx="8115205" cy="8140598"/>
          </a:xfrm>
          <a:custGeom>
            <a:avLst/>
            <a:gdLst/>
            <a:ahLst/>
            <a:cxnLst/>
            <a:rect l="l" t="t" r="r" b="b"/>
            <a:pathLst>
              <a:path w="8115205" h="8140598">
                <a:moveTo>
                  <a:pt x="0" y="0"/>
                </a:moveTo>
                <a:lnTo>
                  <a:pt x="8115205" y="0"/>
                </a:lnTo>
                <a:lnTo>
                  <a:pt x="8115205" y="8140599"/>
                </a:lnTo>
                <a:lnTo>
                  <a:pt x="0" y="8140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531290"/>
            <a:ext cx="3282896" cy="5755710"/>
          </a:xfrm>
          <a:custGeom>
            <a:avLst/>
            <a:gdLst/>
            <a:ahLst/>
            <a:cxnLst/>
            <a:rect l="l" t="t" r="r" b="b"/>
            <a:pathLst>
              <a:path w="3282896" h="5755710">
                <a:moveTo>
                  <a:pt x="0" y="0"/>
                </a:moveTo>
                <a:lnTo>
                  <a:pt x="3282896" y="0"/>
                </a:lnTo>
                <a:lnTo>
                  <a:pt x="3282896" y="5755710"/>
                </a:lnTo>
                <a:lnTo>
                  <a:pt x="0" y="5755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092" b="-626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6861600"/>
            <a:ext cx="7391400" cy="3425400"/>
          </a:xfrm>
          <a:custGeom>
            <a:avLst/>
            <a:gdLst/>
            <a:ahLst/>
            <a:cxnLst/>
            <a:rect l="l" t="t" r="r" b="b"/>
            <a:pathLst>
              <a:path w="7391400" h="3425400">
                <a:moveTo>
                  <a:pt x="0" y="0"/>
                </a:moveTo>
                <a:lnTo>
                  <a:pt x="7391400" y="0"/>
                </a:lnTo>
                <a:lnTo>
                  <a:pt x="7391400" y="3425400"/>
                </a:lnTo>
                <a:lnTo>
                  <a:pt x="0" y="342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42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960" y="242192"/>
            <a:ext cx="977798" cy="1660960"/>
          </a:xfrm>
          <a:custGeom>
            <a:avLst/>
            <a:gdLst/>
            <a:ahLst/>
            <a:cxnLst/>
            <a:rect l="l" t="t" r="r" b="b"/>
            <a:pathLst>
              <a:path w="977798" h="1660960">
                <a:moveTo>
                  <a:pt x="0" y="0"/>
                </a:moveTo>
                <a:lnTo>
                  <a:pt x="977798" y="0"/>
                </a:lnTo>
                <a:lnTo>
                  <a:pt x="977798" y="1660960"/>
                </a:lnTo>
                <a:lnTo>
                  <a:pt x="0" y="1660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79414" y="3936425"/>
            <a:ext cx="1247575" cy="1439294"/>
          </a:xfrm>
          <a:custGeom>
            <a:avLst/>
            <a:gdLst/>
            <a:ahLst/>
            <a:cxnLst/>
            <a:rect l="l" t="t" r="r" b="b"/>
            <a:pathLst>
              <a:path w="1247575" h="1439294">
                <a:moveTo>
                  <a:pt x="0" y="0"/>
                </a:moveTo>
                <a:lnTo>
                  <a:pt x="1247575" y="0"/>
                </a:lnTo>
                <a:lnTo>
                  <a:pt x="1247575" y="1439295"/>
                </a:lnTo>
                <a:lnTo>
                  <a:pt x="0" y="1439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3402" y="8130102"/>
            <a:ext cx="4388091" cy="2220401"/>
          </a:xfrm>
          <a:custGeom>
            <a:avLst/>
            <a:gdLst/>
            <a:ahLst/>
            <a:cxnLst/>
            <a:rect l="l" t="t" r="r" b="b"/>
            <a:pathLst>
              <a:path w="4388091" h="2220401">
                <a:moveTo>
                  <a:pt x="0" y="0"/>
                </a:moveTo>
                <a:lnTo>
                  <a:pt x="4388092" y="0"/>
                </a:lnTo>
                <a:lnTo>
                  <a:pt x="4388092" y="2220401"/>
                </a:lnTo>
                <a:lnTo>
                  <a:pt x="0" y="2220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377421" y="2577094"/>
            <a:ext cx="6075502" cy="5196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en-US" sz="3430" spc="123">
                <a:solidFill>
                  <a:srgbClr val="50665B"/>
                </a:solidFill>
                <a:latin typeface="Open Sans"/>
              </a:rPr>
              <a:t>Земли лесного фонда Республики Казахстан имеют также социокультурное</a:t>
            </a:r>
          </a:p>
          <a:p>
            <a:pPr algn="l">
              <a:lnSpc>
                <a:spcPts val="3680"/>
              </a:lnSpc>
            </a:pPr>
            <a:r>
              <a:rPr lang="en-US" sz="3430" spc="123">
                <a:solidFill>
                  <a:srgbClr val="50665B"/>
                </a:solidFill>
                <a:latin typeface="Open Sans"/>
              </a:rPr>
              <a:t>значение. Они являются частью культурного наследия местных сообществ, используясь в традиционных промыслах, ремеслах и как место для отдыха и рекреации.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620</Words>
  <Application>Microsoft Office PowerPoint</Application>
  <PresentationFormat>Произвольный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Raleway Bold</vt:lpstr>
      <vt:lpstr>Arial Bold</vt:lpstr>
      <vt:lpstr>Calibri</vt:lpstr>
      <vt:lpstr>Open Sans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Выполнил: Муханов Аян</dc:title>
  <dc:creator>rose</dc:creator>
  <cp:lastModifiedBy>Roza Yerezhepkyzy</cp:lastModifiedBy>
  <cp:revision>5</cp:revision>
  <dcterms:created xsi:type="dcterms:W3CDTF">2006-08-16T00:00:00Z</dcterms:created>
  <dcterms:modified xsi:type="dcterms:W3CDTF">2024-04-21T08:11:08Z</dcterms:modified>
  <dc:identifier>DAFzY7iJaVM</dc:identifier>
</cp:coreProperties>
</file>